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 Black"/>
      <p:bold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Roboto Medium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RobotoMedium-bold.fntdata"/><Relationship Id="rId14" Type="http://schemas.openxmlformats.org/officeDocument/2006/relationships/slide" Target="slides/slide9.xml"/><Relationship Id="rId58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5bdea00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e5bdea0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e5bdea00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e5bdea00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e5bdea0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e5bdea0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5bdea00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5bdea00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e5bdea00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e5bdea0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e5bdea0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e5bdea0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e5bdea00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e5bdea00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e5bdea00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e5bdea00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e5bdea00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e5bdea00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5bdea00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e5bdea00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e5bdea0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e5bdea0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e5bdea0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e5bdea0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e5bdea00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e5bdea0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916ff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d916ff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916ff5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916ff5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916ff5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d916ff5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916ff5f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d916ff5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e92c9c8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e92c9c8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916ff5f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916ff5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d916ff5f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d916ff5f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d916ff5f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d916ff5f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e5bdea0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e5bdea0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d916ff5f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d916ff5f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d916ff5f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d916ff5f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e92c9c8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e92c9c8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e92c9c8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e92c9c8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e92c9c8b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e92c9c8b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e92c9c8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e92c9c8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92c9c8b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e92c9c8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e92c9c8b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e92c9c8b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92c9c8b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e92c9c8b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e92c9c8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e92c9c8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e5bdea0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e5bdea0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92c9c8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92c9c8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92c9c8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92c9c8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e92c9c8b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e92c9c8b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e92c9c8b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e92c9c8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e92c9c8b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e92c9c8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bbca44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7bbca44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ec6d470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ec6d470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e5bdea0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e5bdea0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c6d4705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c6d4705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3652149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3652149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652149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652149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36521494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36521494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76" y="286450"/>
            <a:ext cx="1080001" cy="24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000" y="170387"/>
            <a:ext cx="1209376" cy="12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000" y="170387"/>
            <a:ext cx="1209376" cy="12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hacktiv8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197150" y="3034125"/>
            <a:ext cx="674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Detecting the Influencers in your Circle with Python</a:t>
            </a:r>
            <a:endParaRPr sz="22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710500" y="3390550"/>
            <a:ext cx="37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Hacktiv8 Indonesia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767150" y="3787950"/>
            <a:ext cx="560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We’ll be starting shortly at 6.30pm (GMT+8)!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Submit all questions using the Q&amp;A function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you have an urgent request, please use the “Raise Hand” function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01 </a:t>
            </a: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SNA?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Social Network Analysis (SNA)</a:t>
            </a:r>
            <a:r>
              <a:rPr b="1" lang="en" sz="2100">
                <a:solidFill>
                  <a:schemeClr val="dk1"/>
                </a:solidFill>
              </a:rPr>
              <a:t> </a:t>
            </a:r>
            <a:r>
              <a:rPr lang="en" sz="2100">
                <a:solidFill>
                  <a:schemeClr val="dk1"/>
                </a:solidFill>
              </a:rPr>
              <a:t>is a branch of network science that studying the interaction among humans.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We 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are social creatures and making complex interactions and community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In SNA, we focus on how things work together, connectivity, and social systemic.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02 </a:t>
            </a: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Identifying Influencer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355500"/>
            <a:ext cx="85206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SNA is about community and interactions. Whatever the community is, there are influencers.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To identify who are the influencers, we need to measure the centrality of each person in the community. </a:t>
            </a:r>
            <a:r>
              <a:rPr i="1" lang="en" sz="2100">
                <a:solidFill>
                  <a:schemeClr val="dk1"/>
                </a:solidFill>
                <a:highlight>
                  <a:srgbClr val="FFFFFF"/>
                </a:highlight>
              </a:rPr>
              <a:t>We’ll talk about it later.</a:t>
            </a:r>
            <a:endParaRPr i="1"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Centrality means that, how often they interact with others in two directions.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03 </a:t>
            </a: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The Impact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355500"/>
            <a:ext cx="85206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100">
                <a:solidFill>
                  <a:schemeClr val="dk1"/>
                </a:solidFill>
              </a:rPr>
              <a:t>Influencer is an agent of change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They can lead the community behaviour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In marketing, influencer is one of the most </a:t>
            </a:r>
            <a:r>
              <a:rPr lang="en" sz="2100">
                <a:solidFill>
                  <a:schemeClr val="dk1"/>
                </a:solidFill>
              </a:rPr>
              <a:t>powerful</a:t>
            </a:r>
            <a:r>
              <a:rPr lang="en" sz="2100">
                <a:solidFill>
                  <a:schemeClr val="dk1"/>
                </a:solidFill>
              </a:rPr>
              <a:t> marketing channel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In a complex organization, such as company, they can be a good leader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902550" y="2054825"/>
            <a:ext cx="76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Intro to Network</a:t>
            </a:r>
            <a:endParaRPr sz="28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Components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843700" y="1355500"/>
            <a:ext cx="49887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In the social structure, there are two main components that are </a:t>
            </a:r>
            <a:r>
              <a:rPr b="1" lang="en" sz="2100">
                <a:solidFill>
                  <a:schemeClr val="dk1"/>
                </a:solidFill>
              </a:rPr>
              <a:t>Actor</a:t>
            </a:r>
            <a:r>
              <a:rPr lang="en" sz="2100">
                <a:solidFill>
                  <a:schemeClr val="dk1"/>
                </a:solidFill>
              </a:rPr>
              <a:t> and </a:t>
            </a:r>
            <a:r>
              <a:rPr b="1" lang="en" sz="2100">
                <a:solidFill>
                  <a:schemeClr val="dk1"/>
                </a:solidFill>
              </a:rPr>
              <a:t>Relationships</a:t>
            </a:r>
            <a:r>
              <a:rPr lang="en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In network/graph theory, the actor is called </a:t>
            </a:r>
            <a:r>
              <a:rPr b="1" lang="en" sz="2100">
                <a:solidFill>
                  <a:schemeClr val="dk1"/>
                </a:solidFill>
              </a:rPr>
              <a:t>Node </a:t>
            </a:r>
            <a:r>
              <a:rPr lang="en" sz="2100">
                <a:solidFill>
                  <a:schemeClr val="dk1"/>
                </a:solidFill>
              </a:rPr>
              <a:t>and the relationship is called </a:t>
            </a:r>
            <a:r>
              <a:rPr b="1" lang="en" sz="2100">
                <a:solidFill>
                  <a:schemeClr val="dk1"/>
                </a:solidFill>
              </a:rPr>
              <a:t>Edge</a:t>
            </a:r>
            <a:r>
              <a:rPr lang="en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6950"/>
            <a:ext cx="3213300" cy="3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Relation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843700" y="1355500"/>
            <a:ext cx="49887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Undirected Graph means there is no clear relation direction</a:t>
            </a:r>
            <a:r>
              <a:rPr lang="en" sz="2100">
                <a:solidFill>
                  <a:schemeClr val="dk1"/>
                </a:solidFill>
              </a:rPr>
              <a:t>.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For example: Anne and Lucy are friends on Facebook.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Directed Graph has clear from-and-to relation.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For example: Luke follows Mike on Twitter but Mike doesn’t follow Luke.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75" y="1199450"/>
            <a:ext cx="3538901" cy="324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Edge Weight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355500"/>
            <a:ext cx="8520600" cy="32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An Edge’s weight is the number of times that edge appears between two specific nodes.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For example, if Person A buys a coffee from a coffee shop 3 times, the edge connecting Person A and the coffee shop will have a weight of 3.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 - Node Degree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360900" y="1318400"/>
            <a:ext cx="54498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715">
                <a:solidFill>
                  <a:schemeClr val="dk1"/>
                </a:solidFill>
              </a:rPr>
              <a:t>Node degree</a:t>
            </a:r>
            <a:r>
              <a:rPr lang="en" sz="1715">
                <a:solidFill>
                  <a:schemeClr val="dk1"/>
                </a:solidFill>
              </a:rPr>
              <a:t> is equal to number of node’s neighbors.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The more neighbors means that a node is highly connected with others and have influence.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Based on the image beside, node-1 and node-3 are influencer.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Which one is the most influential node? We can’t get the answer yet.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0" y="1496550"/>
            <a:ext cx="3056100" cy="235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497525" y="344400"/>
            <a:ext cx="46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 - Eigen Centrality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258800" y="1360100"/>
            <a:ext cx="57096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715">
                <a:solidFill>
                  <a:schemeClr val="dk1"/>
                </a:solidFill>
              </a:rPr>
              <a:t>Eigenvector Centrality</a:t>
            </a:r>
            <a:r>
              <a:rPr lang="en" sz="1715">
                <a:solidFill>
                  <a:schemeClr val="dk1"/>
                </a:solidFill>
              </a:rPr>
              <a:t> will take account of the neighbors’ connection number. It also measures the importance of nodes.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Using eigenvector concept (</a:t>
            </a:r>
            <a:r>
              <a:rPr i="1" lang="en" sz="1715">
                <a:solidFill>
                  <a:schemeClr val="dk1"/>
                </a:solidFill>
              </a:rPr>
              <a:t>take a look the Linear Algebra, please!</a:t>
            </a:r>
            <a:r>
              <a:rPr lang="en" sz="1715">
                <a:solidFill>
                  <a:schemeClr val="dk1"/>
                </a:solidFill>
              </a:rPr>
              <a:t>), the eigen centrality is the eigenvector element of </a:t>
            </a:r>
            <a:r>
              <a:rPr lang="en" sz="1715">
                <a:solidFill>
                  <a:schemeClr val="dk1"/>
                </a:solidFill>
              </a:rPr>
              <a:t>adjacent</a:t>
            </a:r>
            <a:r>
              <a:rPr lang="en" sz="1715">
                <a:solidFill>
                  <a:schemeClr val="dk1"/>
                </a:solidFill>
              </a:rPr>
              <a:t> matrix with the biggest eigenvalue.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However, this centrality has bias. For example, if you follow Elon Musk, doesn’t mean you important!. Otherwise, if he follows you, maybe you’re an important person.</a:t>
            </a:r>
            <a:endParaRPr sz="1715">
              <a:solidFill>
                <a:schemeClr val="dk1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50" y="1225524"/>
            <a:ext cx="2484850" cy="33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497525" y="344400"/>
            <a:ext cx="46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 - PageRank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0250" y="1584475"/>
            <a:ext cx="57096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715">
                <a:solidFill>
                  <a:schemeClr val="dk1"/>
                </a:solidFill>
              </a:rPr>
              <a:t>PageRank is invented by Lary Page (One of the Google founder) on his thesis.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In order to reduce the bias, PageRank can flatten the effect of the bias that occur on Eigen Centrality using damping factor on the calculation.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Important nodes are those with many inlinks from important pages.</a:t>
            </a:r>
            <a:endParaRPr sz="1715">
              <a:solidFill>
                <a:schemeClr val="dk1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50" y="1225524"/>
            <a:ext cx="2484850" cy="33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Who am I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Hello! My name is Fahmi.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Science Curriculum Developer and Instructor at Hacktiv8 Indonesia.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Experienced in professional data science and data analytics at startup companies.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Teaching hundreds of students and make tens of data science and analytics learning materials.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497525" y="344400"/>
            <a:ext cx="46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 - Closeness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286650" y="1667500"/>
            <a:ext cx="57096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715">
                <a:solidFill>
                  <a:schemeClr val="dk1"/>
                </a:solidFill>
              </a:rPr>
              <a:t>Closeness Centrality</a:t>
            </a:r>
            <a:r>
              <a:rPr lang="en" sz="1715">
                <a:solidFill>
                  <a:schemeClr val="dk1"/>
                </a:solidFill>
              </a:rPr>
              <a:t> measures the average of the path length a node to others. The higher closeness means more efficient to spread the information to other nodes or closer to others.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15">
                <a:solidFill>
                  <a:schemeClr val="dk1"/>
                </a:solidFill>
              </a:rPr>
              <a:t>For example, to share information from node-2 to node-5, it would take two edge. Otherwise, node-3 to node-5 only take an edge.</a:t>
            </a:r>
            <a:endParaRPr sz="1715">
              <a:solidFill>
                <a:schemeClr val="dk1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" y="1533675"/>
            <a:ext cx="2944700" cy="235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/>
        </p:nvSpPr>
        <p:spPr>
          <a:xfrm>
            <a:off x="497525" y="344400"/>
            <a:ext cx="46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 - Betweenness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648725" y="1743625"/>
            <a:ext cx="50322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15">
                <a:solidFill>
                  <a:schemeClr val="dk1"/>
                </a:solidFill>
              </a:rPr>
              <a:t>Betweenness Centrality</a:t>
            </a:r>
            <a:r>
              <a:rPr lang="en" sz="1915">
                <a:solidFill>
                  <a:schemeClr val="dk1"/>
                </a:solidFill>
              </a:rPr>
              <a:t> determines how influence a node to control over flow between nodes and groups.</a:t>
            </a:r>
            <a:endParaRPr sz="19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15">
                <a:solidFill>
                  <a:schemeClr val="dk1"/>
                </a:solidFill>
              </a:rPr>
              <a:t>Node-1 and Node-3 may have a high closeness, but Node-3 that has the highest betweenness.</a:t>
            </a:r>
            <a:endParaRPr sz="1915">
              <a:solidFill>
                <a:schemeClr val="dk1"/>
              </a:solidFill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" y="1561525"/>
            <a:ext cx="2944700" cy="235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902550" y="2054825"/>
            <a:ext cx="76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NetworkX</a:t>
            </a:r>
            <a:endParaRPr sz="28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10717" l="13010" r="11739" t="11733"/>
          <a:stretch/>
        </p:blipFill>
        <p:spPr>
          <a:xfrm>
            <a:off x="5087775" y="1411200"/>
            <a:ext cx="2989576" cy="30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530675" y="2497525"/>
            <a:ext cx="3935100" cy="17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E4349"/>
                </a:solidFill>
                <a:highlight>
                  <a:srgbClr val="FFFFFF"/>
                </a:highlight>
              </a:rPr>
              <a:t>NetworkX is a Python package for the creation, manipulation, and study of the structure, dynamics, and functions of complex networks.</a:t>
            </a:r>
            <a:endParaRPr sz="19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6">
                <a:solidFill>
                  <a:srgbClr val="3E4349"/>
                </a:solidFill>
                <a:highlight>
                  <a:srgbClr val="FFFFFF"/>
                </a:highlight>
              </a:rPr>
              <a:t>https://networkx.org/documentation/stable/tutorial.html</a:t>
            </a:r>
            <a:endParaRPr sz="1406">
              <a:solidFill>
                <a:srgbClr val="3E4349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75" y="1269973"/>
            <a:ext cx="3427651" cy="9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8250" y="876575"/>
            <a:ext cx="55435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00" y="1396850"/>
            <a:ext cx="3653900" cy="24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497525" y="344400"/>
            <a:ext cx="468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Graph! - Undirected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8250" y="876563"/>
            <a:ext cx="55435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306375" y="2218950"/>
            <a:ext cx="1364700" cy="260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725" y="1396850"/>
            <a:ext cx="3653900" cy="24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Graph! - Directed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497525" y="344400"/>
            <a:ext cx="396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Make a Graph! - Weighted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5500" y="968825"/>
            <a:ext cx="7168125" cy="392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75" y="1909987"/>
            <a:ext cx="2691425" cy="17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201500" y="1038175"/>
            <a:ext cx="4675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G_weighted.add_edge(</a:t>
            </a:r>
            <a:r>
              <a:rPr b="1"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'Steven'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1"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'Laura'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  weight=</a:t>
            </a:r>
            <a:r>
              <a:rPr b="1"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228" y="843225"/>
            <a:ext cx="4617550" cy="34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Measure Centrality - Node Degree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3072000" y="4122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 - 1 has the most neighbors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Measure Centrality - Eigenvector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00" y="867038"/>
            <a:ext cx="4914999" cy="34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/>
          <p:nvPr/>
        </p:nvSpPr>
        <p:spPr>
          <a:xfrm>
            <a:off x="2209650" y="4122225"/>
            <a:ext cx="46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most important node, despite it doesn’t have many neighbors than 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Measure Centrality - PageRank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13" y="931100"/>
            <a:ext cx="3701975" cy="3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/>
        </p:nvSpPr>
        <p:spPr>
          <a:xfrm>
            <a:off x="1443150" y="3871550"/>
            <a:ext cx="625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According to the eigenvector, Mike is the most important but if we take account who are the neighbors, Node - 1 is an influencer in this network.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Hacktiv8 Indonesia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Hacktiv8 Prepares Professionals </a:t>
            </a:r>
            <a:r>
              <a:rPr lang="en" sz="2100">
                <a:solidFill>
                  <a:schemeClr val="dk1"/>
                </a:solidFill>
              </a:rPr>
              <a:t>for high-growth careers in the Digital Economy.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We 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create skills-based training programs which is designed to meet the needs of employers.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By combining technical skills and the growth mindset, we deliver a holistic learning experience for professionals to succeed in their careers.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Measure Centrality - Closeness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87" y="981538"/>
            <a:ext cx="4430825" cy="31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1443150" y="3871550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 - 2 is the most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efficient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node in terms of communication path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Measure Centrality - Betweenness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900113"/>
            <a:ext cx="49815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1443150" y="3871550"/>
            <a:ext cx="625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Node - 2 is the closest one to others, but Node - 1 could reach others easily.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/>
        </p:nvSpPr>
        <p:spPr>
          <a:xfrm>
            <a:off x="902550" y="2054825"/>
            <a:ext cx="76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SNA in Action</a:t>
            </a:r>
            <a:endParaRPr sz="28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Dataset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5951250" y="1197225"/>
            <a:ext cx="31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 provided by Stanford Large Network Dataset.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25" y="1197213"/>
            <a:ext cx="5759396" cy="331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750" y="2080277"/>
            <a:ext cx="4724399" cy="26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/>
          <p:nvPr/>
        </p:nvSpPr>
        <p:spPr>
          <a:xfrm>
            <a:off x="4382200" y="2581025"/>
            <a:ext cx="4465800" cy="20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Dataset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3444500" y="2048388"/>
            <a:ext cx="53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 of 88234 rows and two columns.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graph consists of 4039 nodes and 88234 edge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25" y="1522638"/>
            <a:ext cx="2287571" cy="24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0" y="826500"/>
            <a:ext cx="744855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Draw Graph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50" y="152400"/>
            <a:ext cx="49661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1062275"/>
            <a:ext cx="79343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Centrality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0" y="152400"/>
            <a:ext cx="48950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 txBox="1"/>
          <p:nvPr/>
        </p:nvSpPr>
        <p:spPr>
          <a:xfrm>
            <a:off x="302575" y="152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Node Degree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5579875" y="1374075"/>
            <a:ext cx="3000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bigger nodes posses higher node degree which means they have many connections.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Top 10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107   = 1045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1684 = 792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1912 = 755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3437 = 547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0       = 347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2543 = 294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2347 = 291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1888 = 254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1800 = 245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1663 = 235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950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302575" y="152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Eigenvector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5570575" y="1244100"/>
            <a:ext cx="300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tells how important the nodes based on who are their neighbors.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Top 10</a:t>
            </a:r>
            <a:endParaRPr b="1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b="1" lang="en" sz="1250">
                <a:solidFill>
                  <a:schemeClr val="accent2"/>
                </a:solidFill>
                <a:highlight>
                  <a:srgbClr val="FFFFFF"/>
                </a:highlight>
              </a:rPr>
              <a:t>1912 = 0.10</a:t>
            </a:r>
            <a:endParaRPr b="1"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2266 = 0.09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2206 = 0.09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2233 = 0.09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2464 = 0.08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2142 = 0.08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2218 = 0.08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2078 = 0.08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2123 = 0.08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1993 = 0.08</a:t>
            </a:r>
            <a:endParaRPr sz="15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497525" y="344400"/>
            <a:ext cx="589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Student Experience and Career Success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025"/>
            <a:ext cx="8839200" cy="333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5" y="187513"/>
            <a:ext cx="4823976" cy="476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/>
        </p:nvSpPr>
        <p:spPr>
          <a:xfrm>
            <a:off x="302575" y="152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PageRank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5570575" y="1244100"/>
            <a:ext cx="3000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nodes don’t have bigger PageRank. Only 4 nodes that have non-null PR.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Non-Null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3437 = 0.01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107 = 0.01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1684 = 0.01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0 = 0.01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All nodes that have PageRank are top 10 the most connection.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75" y="110025"/>
            <a:ext cx="4721849" cy="4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302575" y="152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Closeness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5570575" y="1244100"/>
            <a:ext cx="300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Many nodes have ability to spread information efficiently since they close each 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Top 10</a:t>
            </a:r>
            <a:endParaRPr b="1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b="1" lang="en" sz="1250">
                <a:solidFill>
                  <a:schemeClr val="accent2"/>
                </a:solidFill>
                <a:highlight>
                  <a:srgbClr val="FFFFFF"/>
                </a:highlight>
              </a:rPr>
              <a:t>107 = 0.46</a:t>
            </a:r>
            <a:endParaRPr b="1"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58 = 0.40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428 = 0.39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563 = 0.39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b="1" lang="en" sz="1250">
                <a:solidFill>
                  <a:schemeClr val="accent2"/>
                </a:solidFill>
                <a:highlight>
                  <a:srgbClr val="FFFFFF"/>
                </a:highlight>
              </a:rPr>
              <a:t>1684 = 0.39</a:t>
            </a:r>
            <a:endParaRPr b="1"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171 = 0.37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348 = 0.37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483 = 0.37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414 = 0.37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50"/>
              <a:buChar char="●"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376 = 0.37</a:t>
            </a:r>
            <a:endParaRPr b="1" sz="14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0" y="68850"/>
            <a:ext cx="48950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5"/>
          <p:cNvSpPr txBox="1"/>
          <p:nvPr/>
        </p:nvSpPr>
        <p:spPr>
          <a:xfrm>
            <a:off x="302575" y="152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Betweenness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5570575" y="1244100"/>
            <a:ext cx="3000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bigger size of nodes, the mode ability to reach other sub-communities.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Top 10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107 = 0.48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1684 = 0.34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3437 = 0.24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1912 = 0.23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1085 = 0.15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0 = 0.15</a:t>
            </a:r>
            <a:endParaRPr b="1"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698 = 0.12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567 = 0.10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>
                <a:solidFill>
                  <a:schemeClr val="accent2"/>
                </a:solidFill>
                <a:highlight>
                  <a:srgbClr val="FFFFFF"/>
                </a:highlight>
              </a:rPr>
              <a:t>58 = 0.08</a:t>
            </a:r>
            <a:endParaRPr sz="13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b="1" lang="en" sz="1350">
                <a:solidFill>
                  <a:schemeClr val="accent2"/>
                </a:solidFill>
                <a:highlight>
                  <a:srgbClr val="FFFFFF"/>
                </a:highlight>
              </a:rPr>
              <a:t>428 = 0.06</a:t>
            </a:r>
            <a:endParaRPr b="1" sz="15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Who is the influencer?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800"/>
            <a:ext cx="8839198" cy="284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938" y="3329975"/>
            <a:ext cx="6086125" cy="14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/>
        </p:nvSpPr>
        <p:spPr>
          <a:xfrm>
            <a:off x="497525" y="344400"/>
            <a:ext cx="53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Resource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1" name="Google Shape;361;p57"/>
          <p:cNvSpPr txBox="1"/>
          <p:nvPr/>
        </p:nvSpPr>
        <p:spPr>
          <a:xfrm>
            <a:off x="561150" y="1522625"/>
            <a:ext cx="625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access the materials here: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https://github.com/fahmimnalfrzki/H8_SCL_2022_SNA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Your Feedback Matters!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67" name="Google Shape;3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600" y="1528375"/>
            <a:ext cx="2582801" cy="25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75"/>
            <a:ext cx="9144001" cy="42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9"/>
          <p:cNvSpPr txBox="1"/>
          <p:nvPr/>
        </p:nvSpPr>
        <p:spPr>
          <a:xfrm>
            <a:off x="0" y="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Get to know us more!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More Info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563C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www.hacktiv8.com</a:t>
            </a:r>
            <a:endParaRPr sz="2100" u="sng">
              <a:solidFill>
                <a:srgbClr val="0563C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0563C1"/>
                </a:solidFill>
                <a:latin typeface="Roboto"/>
                <a:ea typeface="Roboto"/>
                <a:cs typeface="Roboto"/>
                <a:sym typeface="Roboto"/>
              </a:rPr>
              <a:t>halo@hacktiv8.com</a:t>
            </a:r>
            <a:endParaRPr sz="2100" u="sng">
              <a:solidFill>
                <a:srgbClr val="0563C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41331"/>
                </a:solidFill>
                <a:latin typeface="Roboto"/>
                <a:ea typeface="Roboto"/>
                <a:cs typeface="Roboto"/>
                <a:sym typeface="Roboto"/>
              </a:rPr>
              <a:t>Facebook: Hacktiv8 Indonesia</a:t>
            </a:r>
            <a:endParaRPr sz="2100">
              <a:solidFill>
                <a:srgbClr val="14133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41331"/>
                </a:solidFill>
                <a:latin typeface="Roboto"/>
                <a:ea typeface="Roboto"/>
                <a:cs typeface="Roboto"/>
                <a:sym typeface="Roboto"/>
              </a:rPr>
              <a:t>Instagram &amp; Twitter: Hacktiv8id</a:t>
            </a:r>
            <a:endParaRPr sz="2100">
              <a:solidFill>
                <a:srgbClr val="14133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41331"/>
                </a:solidFill>
                <a:latin typeface="Roboto"/>
                <a:ea typeface="Roboto"/>
                <a:cs typeface="Roboto"/>
                <a:sym typeface="Roboto"/>
              </a:rPr>
              <a:t>+62 21 5099 6662</a:t>
            </a:r>
            <a:endParaRPr sz="2100">
              <a:solidFill>
                <a:srgbClr val="14133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575"/>
            <a:ext cx="9144001" cy="42941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0" y="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Get to know us more!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708350" y="1088275"/>
            <a:ext cx="5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20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708350" y="1580875"/>
            <a:ext cx="5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20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708350" y="2073475"/>
            <a:ext cx="5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20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708350" y="2566075"/>
            <a:ext cx="5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 sz="20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174450" y="1134475"/>
            <a:ext cx="26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Social Network Analysis</a:t>
            </a:r>
            <a:endParaRPr>
              <a:solidFill>
                <a:srgbClr val="07376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174450" y="1651425"/>
            <a:ext cx="27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 to Network</a:t>
            </a:r>
            <a:endParaRPr>
              <a:solidFill>
                <a:srgbClr val="07376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174450" y="2119675"/>
            <a:ext cx="23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NetworkX</a:t>
            </a:r>
            <a:endParaRPr>
              <a:solidFill>
                <a:srgbClr val="07376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174450" y="2636625"/>
            <a:ext cx="23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SNA in Action</a:t>
            </a:r>
            <a:endParaRPr>
              <a:solidFill>
                <a:srgbClr val="07376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Agenda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902550" y="2054825"/>
            <a:ext cx="76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Social Network Analysis - Why does it matter?</a:t>
            </a:r>
            <a:endParaRPr sz="28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497525" y="344400"/>
            <a:ext cx="3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Roboto Black"/>
                <a:ea typeface="Roboto Black"/>
                <a:cs typeface="Roboto Black"/>
                <a:sym typeface="Roboto Black"/>
              </a:rPr>
              <a:t>Social Network Analysis</a:t>
            </a:r>
            <a:endParaRPr sz="2400">
              <a:solidFill>
                <a:srgbClr val="07376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029975" y="1939800"/>
            <a:ext cx="5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24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496075" y="1986000"/>
            <a:ext cx="18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What is SNA?</a:t>
            </a:r>
            <a:endParaRPr b="1"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3666275" y="1939788"/>
            <a:ext cx="5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24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4132375" y="1986000"/>
            <a:ext cx="18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Identifying</a:t>
            </a: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the influencers</a:t>
            </a:r>
            <a:endParaRPr b="1"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405025" y="1939800"/>
            <a:ext cx="5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700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2400">
              <a:solidFill>
                <a:srgbClr val="FF67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871125" y="1986000"/>
            <a:ext cx="16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The Impact</a:t>
            </a:r>
            <a:endParaRPr b="1"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